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91" r:id="rId2"/>
    <p:sldId id="363" r:id="rId3"/>
    <p:sldId id="258" r:id="rId4"/>
    <p:sldId id="368" r:id="rId5"/>
    <p:sldId id="370" r:id="rId6"/>
    <p:sldId id="375" r:id="rId7"/>
    <p:sldId id="376" r:id="rId8"/>
    <p:sldId id="373" r:id="rId9"/>
    <p:sldId id="374" r:id="rId10"/>
    <p:sldId id="367" r:id="rId11"/>
  </p:sldIdLst>
  <p:sldSz cx="9144000" cy="6858000" type="letter"/>
  <p:notesSz cx="9313863" cy="6858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54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75263" y="0"/>
            <a:ext cx="403701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3FCD8-D039-4BDF-A305-DBEED360F3BE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0354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75263" y="6513513"/>
            <a:ext cx="4037012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8E7EE-D6D8-47A5-938A-BAF9ACBC575F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7DE60BD-163F-43F7-834B-5DC0A652F88C}" type="datetimeFigureOut">
              <a:rPr lang="es-CR" smtClean="0"/>
              <a:pPr/>
              <a:t>30/09/2014</a:t>
            </a:fld>
            <a:endParaRPr lang="es-C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280EE67-E7FD-4164-834C-5C958C26364D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1656184"/>
          </a:xfrm>
        </p:spPr>
        <p:txBody>
          <a:bodyPr>
            <a:normAutofit/>
          </a:bodyPr>
          <a:lstStyle/>
          <a:p>
            <a:pPr algn="ctr"/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08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s-CR" sz="4500" dirty="0" smtClean="0"/>
          </a:p>
          <a:p>
            <a:pPr lvl="0" algn="ctr">
              <a:buNone/>
            </a:pPr>
            <a:endParaRPr lang="es-CR" sz="2800" dirty="0" smtClean="0"/>
          </a:p>
          <a:p>
            <a:pPr algn="ctr">
              <a:buNone/>
            </a:pPr>
            <a:endParaRPr lang="es-CR" sz="96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PY" sz="9600" i="1" dirty="0" smtClean="0">
                <a:latin typeface="Arial" pitchFamily="34" charset="0"/>
                <a:cs typeface="Arial" pitchFamily="34" charset="0"/>
              </a:rPr>
              <a:t>Curso Internacional d</a:t>
            </a: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e Alta Formación 2014</a:t>
            </a:r>
          </a:p>
          <a:p>
            <a:pPr algn="ctr">
              <a:buNone/>
            </a:pP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SEGOB y CONAPRED</a:t>
            </a:r>
          </a:p>
          <a:p>
            <a:pPr algn="ctr">
              <a:buNone/>
            </a:pPr>
            <a:r>
              <a:rPr lang="es-CR" sz="9600" i="1" dirty="0" smtClean="0">
                <a:latin typeface="Arial" pitchFamily="34" charset="0"/>
                <a:cs typeface="Arial" pitchFamily="34" charset="0"/>
              </a:rPr>
              <a:t>México, 29 y 30 de setiembre, 2014</a:t>
            </a:r>
          </a:p>
          <a:p>
            <a:pPr algn="ctr">
              <a:buNone/>
            </a:pPr>
            <a:endParaRPr lang="es-CR" sz="12800" i="1" dirty="0" smtClean="0"/>
          </a:p>
          <a:p>
            <a:pPr lvl="0" algn="ctr">
              <a:buNone/>
            </a:pPr>
            <a:r>
              <a:rPr lang="es-PY" sz="14800" b="1" i="1" dirty="0" smtClean="0">
                <a:solidFill>
                  <a:schemeClr val="accent2">
                    <a:lumMod val="75000"/>
                  </a:schemeClr>
                </a:solidFill>
              </a:rPr>
              <a:t>Mesa 3:</a:t>
            </a:r>
          </a:p>
          <a:p>
            <a:pPr lvl="0" algn="ctr">
              <a:buNone/>
            </a:pPr>
            <a:r>
              <a:rPr lang="es-PY" sz="14800" b="1" i="1" dirty="0" smtClean="0">
                <a:solidFill>
                  <a:schemeClr val="accent2">
                    <a:lumMod val="75000"/>
                  </a:schemeClr>
                </a:solidFill>
              </a:rPr>
              <a:t>Medidas </a:t>
            </a:r>
            <a:r>
              <a:rPr lang="es-PY" sz="14800" b="1" i="1" dirty="0" smtClean="0">
                <a:solidFill>
                  <a:schemeClr val="accent2">
                    <a:lumMod val="75000"/>
                  </a:schemeClr>
                </a:solidFill>
              </a:rPr>
              <a:t>para cerrar brechas de </a:t>
            </a:r>
            <a:r>
              <a:rPr lang="es-PY" sz="14800" b="1" i="1" dirty="0" smtClean="0">
                <a:solidFill>
                  <a:schemeClr val="accent2">
                    <a:lumMod val="75000"/>
                  </a:schemeClr>
                </a:solidFill>
              </a:rPr>
              <a:t>desigualdad</a:t>
            </a:r>
            <a:endParaRPr lang="es-PY" sz="148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buNone/>
            </a:pPr>
            <a:endParaRPr lang="es-CR" sz="9800" i="1" dirty="0" smtClean="0"/>
          </a:p>
          <a:p>
            <a:pPr algn="r">
              <a:buNone/>
            </a:pPr>
            <a:endParaRPr lang="es-CR" sz="9800" i="1" dirty="0" smtClean="0"/>
          </a:p>
          <a:p>
            <a:pPr algn="r">
              <a:buNone/>
            </a:pPr>
            <a:r>
              <a:rPr lang="es-CR" sz="9600" i="1" dirty="0" smtClean="0"/>
              <a:t>Isabel Torres García</a:t>
            </a:r>
          </a:p>
          <a:p>
            <a:pPr algn="r">
              <a:buNone/>
            </a:pPr>
            <a:r>
              <a:rPr lang="es-CR" sz="9600" i="1" dirty="0" smtClean="0"/>
              <a:t>Especialista derechos humanos de las mujeres </a:t>
            </a:r>
          </a:p>
          <a:p>
            <a:pPr algn="r">
              <a:buNone/>
            </a:pPr>
            <a:r>
              <a:rPr lang="es-CR" sz="9600" i="1" dirty="0" smtClean="0"/>
              <a:t>e igualdad de género</a:t>
            </a:r>
          </a:p>
          <a:p>
            <a:pPr algn="r">
              <a:buNone/>
            </a:pPr>
            <a:r>
              <a:rPr lang="es-CR" sz="10000" i="1" dirty="0" smtClean="0"/>
              <a:t>Centro de Estudios en Derechos </a:t>
            </a:r>
          </a:p>
          <a:p>
            <a:pPr algn="r">
              <a:buNone/>
            </a:pPr>
            <a:endParaRPr lang="es-CR" sz="9800" i="1" dirty="0" smtClean="0"/>
          </a:p>
          <a:p>
            <a:pPr algn="r">
              <a:buNone/>
            </a:pPr>
            <a:endParaRPr lang="es-CR" sz="9800" i="1" dirty="0" smtClean="0"/>
          </a:p>
          <a:p>
            <a:pPr algn="r">
              <a:buNone/>
            </a:pPr>
            <a:endParaRPr lang="es-CR" sz="9800" i="1" dirty="0" smtClean="0"/>
          </a:p>
        </p:txBody>
      </p:sp>
      <p:pic>
        <p:nvPicPr>
          <p:cNvPr id="4" name="2 Imagen" descr="CED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5733256"/>
            <a:ext cx="1414896" cy="59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>
            <a:normAutofit fontScale="90000"/>
          </a:bodyPr>
          <a:lstStyle/>
          <a:p>
            <a:r>
              <a:rPr lang="es-MX" sz="4400" dirty="0" smtClean="0"/>
              <a:t>Acciones integrales para la igualdad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124744"/>
            <a:ext cx="7890080" cy="55446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MX" dirty="0" smtClean="0"/>
              <a:t>Igualdad de oportunidades: las oportunidades pertenecen al mundo contingente de los hechos reales, suponen los medios para alcanzar el objetivo de la igualdad (</a:t>
            </a:r>
            <a:r>
              <a:rPr lang="es-MX" sz="2800" dirty="0" err="1" smtClean="0"/>
              <a:t>Sen</a:t>
            </a:r>
            <a:r>
              <a:rPr lang="es-MX" dirty="0" smtClean="0"/>
              <a:t>).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MX" dirty="0" smtClean="0"/>
              <a:t>Igualdad de acceso a las oportunidades.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s-MX" dirty="0" smtClean="0"/>
              <a:t>Igualdad de resultados: que permita la disminución de la brecha entre la igualdad jurídica y la igualdad real o sustantiva. </a:t>
            </a:r>
          </a:p>
          <a:p>
            <a:pPr>
              <a:lnSpc>
                <a:spcPct val="90000"/>
              </a:lnSpc>
              <a:buNone/>
            </a:pPr>
            <a:endParaRPr lang="es-CR" dirty="0" smtClean="0"/>
          </a:p>
          <a:p>
            <a:pPr algn="just">
              <a:buBlip>
                <a:blip r:embed="rId2"/>
              </a:buBlip>
            </a:pPr>
            <a:r>
              <a:rPr lang="es-MX" dirty="0" smtClean="0"/>
              <a:t>Estado en su conjunto y poderes que lo conforman.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Derechos humanos, igualdad y no discriminación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5301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R" dirty="0" smtClean="0"/>
              <a:t>Derechos humanos: códigos de conducta que reúnen valores para la convivencia humana.</a:t>
            </a:r>
          </a:p>
          <a:p>
            <a:pPr>
              <a:lnSpc>
                <a:spcPct val="90000"/>
              </a:lnSpc>
            </a:pPr>
            <a:r>
              <a:rPr lang="es-ES" dirty="0" smtClean="0"/>
              <a:t>Obligaciones del Estado en instrumentos internacionales de DH y en preceptos constitucionales.</a:t>
            </a:r>
          </a:p>
          <a:p>
            <a:pPr>
              <a:lnSpc>
                <a:spcPct val="90000"/>
              </a:lnSpc>
            </a:pPr>
            <a:r>
              <a:rPr lang="es-CR" dirty="0" smtClean="0"/>
              <a:t>Respeto a DH y a sus principios fundamentales de igualdad y no discriminación, </a:t>
            </a:r>
            <a:r>
              <a:rPr lang="es-MX" dirty="0" smtClean="0"/>
              <a:t>base para el desarrollo de una sociedad democrática y la vigencia del Estado de Derecho. </a:t>
            </a:r>
            <a:endParaRPr lang="es-ES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0"/>
            <a:ext cx="7668344" cy="908720"/>
          </a:xfrm>
        </p:spPr>
        <p:txBody>
          <a:bodyPr/>
          <a:lstStyle/>
          <a:p>
            <a:r>
              <a:rPr lang="es-CR" dirty="0" smtClean="0"/>
              <a:t>Puntos de partida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908720"/>
            <a:ext cx="7920880" cy="5832648"/>
          </a:xfrm>
        </p:spPr>
        <p:txBody>
          <a:bodyPr>
            <a:noAutofit/>
          </a:bodyPr>
          <a:lstStyle/>
          <a:p>
            <a:r>
              <a:rPr lang="es-ES" sz="2900" dirty="0" smtClean="0"/>
              <a:t>Acortar la brecha entre igualdad formal o jurídica </a:t>
            </a:r>
            <a:r>
              <a:rPr lang="es-ES" sz="2900" dirty="0" smtClean="0"/>
              <a:t>e igualdad </a:t>
            </a:r>
            <a:r>
              <a:rPr lang="es-ES" sz="2900" dirty="0" smtClean="0"/>
              <a:t>real o </a:t>
            </a:r>
            <a:r>
              <a:rPr lang="es-MX" sz="2900" dirty="0" smtClean="0"/>
              <a:t>de </a:t>
            </a:r>
            <a:r>
              <a:rPr lang="es-MX" sz="2900" dirty="0" smtClean="0"/>
              <a:t>hecho o </a:t>
            </a:r>
            <a:r>
              <a:rPr lang="es-MX" sz="2900" dirty="0" smtClean="0"/>
              <a:t>sustantiva. </a:t>
            </a:r>
            <a:r>
              <a:rPr lang="es-MX" sz="2900" dirty="0" smtClean="0"/>
              <a:t> </a:t>
            </a:r>
            <a:r>
              <a:rPr lang="es-MX" sz="2900" dirty="0" smtClean="0"/>
              <a:t>Atender </a:t>
            </a:r>
            <a:r>
              <a:rPr lang="es-MX" sz="2900" dirty="0" err="1" smtClean="0"/>
              <a:t>interseccionalidad</a:t>
            </a:r>
            <a:r>
              <a:rPr lang="es-MX" sz="2900" dirty="0" smtClean="0"/>
              <a:t>.</a:t>
            </a:r>
            <a:endParaRPr lang="es-MX" sz="2900" dirty="0" smtClean="0"/>
          </a:p>
          <a:p>
            <a:r>
              <a:rPr lang="es-MX" sz="2900" dirty="0" smtClean="0"/>
              <a:t>Falta </a:t>
            </a:r>
            <a:r>
              <a:rPr lang="es-MX" sz="2900" dirty="0" smtClean="0"/>
              <a:t>camino por recorrer en el desarrollo de políticas para la igualdad y no </a:t>
            </a:r>
            <a:r>
              <a:rPr lang="es-MX" sz="2900" dirty="0" smtClean="0"/>
              <a:t>discriminación con:</a:t>
            </a:r>
          </a:p>
          <a:p>
            <a:pPr lvl="1"/>
            <a:r>
              <a:rPr lang="es-MX" sz="2700" dirty="0" smtClean="0"/>
              <a:t>carácter </a:t>
            </a:r>
            <a:r>
              <a:rPr lang="es-MX" sz="2700" dirty="0" smtClean="0"/>
              <a:t>de políticas de Estado, </a:t>
            </a:r>
            <a:endParaRPr lang="es-MX" sz="2700" dirty="0" smtClean="0"/>
          </a:p>
          <a:p>
            <a:pPr lvl="1"/>
            <a:r>
              <a:rPr lang="es-MX" sz="2700" dirty="0" smtClean="0"/>
              <a:t>como </a:t>
            </a:r>
            <a:r>
              <a:rPr lang="es-MX" sz="2700" dirty="0" smtClean="0"/>
              <a:t>obligaciones del conjunto de las instituciones públicas y de los Poderes del Estado, </a:t>
            </a:r>
            <a:endParaRPr lang="es-MX" sz="2700" dirty="0" smtClean="0"/>
          </a:p>
          <a:p>
            <a:pPr lvl="1"/>
            <a:r>
              <a:rPr lang="es-MX" sz="2700" dirty="0" smtClean="0"/>
              <a:t>con presupuesto,</a:t>
            </a:r>
          </a:p>
          <a:p>
            <a:pPr lvl="1"/>
            <a:r>
              <a:rPr lang="es-MX" sz="2700" dirty="0" smtClean="0"/>
              <a:t>que </a:t>
            </a:r>
            <a:r>
              <a:rPr lang="es-MX" sz="2700" dirty="0" smtClean="0"/>
              <a:t>sean </a:t>
            </a:r>
            <a:r>
              <a:rPr lang="es-MX" sz="2700" dirty="0" smtClean="0"/>
              <a:t>sostenibles,</a:t>
            </a:r>
          </a:p>
          <a:p>
            <a:pPr lvl="1"/>
            <a:r>
              <a:rPr lang="es-MX" sz="2700" dirty="0" smtClean="0"/>
              <a:t>que </a:t>
            </a:r>
            <a:r>
              <a:rPr lang="es-MX" sz="2700" dirty="0" smtClean="0"/>
              <a:t>se acompañen por mecanismos permanentes e institucionalizados de monitoreo y evaluación. </a:t>
            </a:r>
            <a:endParaRPr lang="es-CR" sz="2700" dirty="0" smtClean="0"/>
          </a:p>
          <a:p>
            <a:endParaRPr lang="es-C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242008" cy="576064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Políticas públicas para </a:t>
            </a:r>
            <a:r>
              <a:rPr lang="es-CR" dirty="0" smtClean="0"/>
              <a:t>I-</a:t>
            </a:r>
            <a:r>
              <a:rPr lang="es-CR" dirty="0" err="1" smtClean="0"/>
              <a:t>NoD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5544616"/>
          </a:xfrm>
        </p:spPr>
        <p:txBody>
          <a:bodyPr>
            <a:normAutofit fontScale="92500" lnSpcReduction="20000"/>
          </a:bodyPr>
          <a:lstStyle/>
          <a:p>
            <a:r>
              <a:rPr lang="es-CR" dirty="0" smtClean="0"/>
              <a:t>Condiciones para su éxito </a:t>
            </a:r>
            <a:r>
              <a:rPr lang="es-CR" sz="2600" dirty="0" smtClean="0"/>
              <a:t>(García Prince):</a:t>
            </a:r>
          </a:p>
          <a:p>
            <a:pPr lvl="1"/>
            <a:r>
              <a:rPr lang="es-MX" dirty="0" smtClean="0"/>
              <a:t>Un contenido que explicite los resultados o productos (</a:t>
            </a:r>
            <a:r>
              <a:rPr lang="es-MX" i="1" dirty="0" err="1" smtClean="0"/>
              <a:t>out</a:t>
            </a:r>
            <a:r>
              <a:rPr lang="es-MX" i="1" dirty="0" smtClean="0"/>
              <a:t> comes</a:t>
            </a:r>
            <a:r>
              <a:rPr lang="es-MX" dirty="0" smtClean="0"/>
              <a:t>) y los principios sobre los que se sustenta,  en este caso, derechos humanos-igualdad y no discriminación.</a:t>
            </a:r>
            <a:endParaRPr lang="es-CR" dirty="0" smtClean="0"/>
          </a:p>
          <a:p>
            <a:pPr lvl="1"/>
            <a:r>
              <a:rPr lang="es-MX" dirty="0" smtClean="0"/>
              <a:t>Un elemento programático que especifique en forma estructurada las acciones que corresponden a los propósitos de la política (planes).</a:t>
            </a:r>
            <a:endParaRPr lang="es-CR" dirty="0" smtClean="0"/>
          </a:p>
          <a:p>
            <a:pPr lvl="1"/>
            <a:r>
              <a:rPr lang="es-MX" dirty="0" smtClean="0"/>
              <a:t>Un factor de coerción referido a la autoridad legal que inviste al actor gubernamental actuante.</a:t>
            </a:r>
            <a:endParaRPr lang="es-CR" dirty="0" smtClean="0"/>
          </a:p>
          <a:p>
            <a:pPr lvl="1"/>
            <a:r>
              <a:rPr lang="es-MX" dirty="0" smtClean="0"/>
              <a:t>Una orientación normativa que exprese las finalidades que no pueden dejarse de asumir.</a:t>
            </a:r>
            <a:endParaRPr lang="es-CR" dirty="0" smtClean="0"/>
          </a:p>
          <a:p>
            <a:pPr lvl="1"/>
            <a:r>
              <a:rPr lang="es-MX" dirty="0" smtClean="0"/>
              <a:t>Una competencia social y programática definida para los distintos ámbitos que componen el campo de la acción gubernamental (las instituciones).</a:t>
            </a:r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>
            <a:normAutofit/>
          </a:bodyPr>
          <a:lstStyle/>
          <a:p>
            <a:r>
              <a:rPr lang="es-CR" dirty="0" smtClean="0"/>
              <a:t>Políticas públicas para </a:t>
            </a:r>
            <a:r>
              <a:rPr lang="es-CR" dirty="0" smtClean="0"/>
              <a:t>I-</a:t>
            </a:r>
            <a:r>
              <a:rPr lang="es-CR" dirty="0" err="1" smtClean="0"/>
              <a:t>NoD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472608"/>
          </a:xfrm>
        </p:spPr>
        <p:txBody>
          <a:bodyPr>
            <a:normAutofit/>
          </a:bodyPr>
          <a:lstStyle/>
          <a:p>
            <a:r>
              <a:rPr lang="es-CR" dirty="0" smtClean="0"/>
              <a:t>Los problemas en el cómo: </a:t>
            </a:r>
            <a:r>
              <a:rPr lang="es-CR" b="1" dirty="0" smtClean="0"/>
              <a:t>generales</a:t>
            </a:r>
          </a:p>
          <a:p>
            <a:pPr lvl="1"/>
            <a:r>
              <a:rPr lang="es-MX" sz="2900" dirty="0" smtClean="0"/>
              <a:t>Marcos jurídicos insuficientes, en algunos casos.</a:t>
            </a:r>
          </a:p>
          <a:p>
            <a:pPr lvl="1"/>
            <a:r>
              <a:rPr lang="es-MX" sz="2900" dirty="0" smtClean="0"/>
              <a:t>Remover culturas organizaciones, estructuras </a:t>
            </a:r>
            <a:r>
              <a:rPr lang="es-MX" sz="2900" dirty="0" smtClean="0"/>
              <a:t>de poder </a:t>
            </a:r>
            <a:r>
              <a:rPr lang="es-MX" sz="2900" dirty="0" smtClean="0"/>
              <a:t>anquilosadas, </a:t>
            </a:r>
            <a:r>
              <a:rPr lang="es-MX" sz="2900" dirty="0" smtClean="0"/>
              <a:t>lleva tiempo y conlleva resistencias. </a:t>
            </a:r>
            <a:r>
              <a:rPr lang="es-MX" sz="2900" dirty="0" smtClean="0"/>
              <a:t> Igual sucede con los procesos personales de cambio.</a:t>
            </a:r>
          </a:p>
          <a:p>
            <a:pPr lvl="1"/>
            <a:r>
              <a:rPr lang="es-MX" sz="2900" dirty="0" smtClean="0"/>
              <a:t>Fundamental:  voluntad política;  compromiso personal.</a:t>
            </a:r>
          </a:p>
          <a:p>
            <a:pPr lvl="1"/>
            <a:r>
              <a:rPr lang="es-MX" sz="2900" dirty="0" err="1" smtClean="0"/>
              <a:t>Transversalidad</a:t>
            </a:r>
            <a:r>
              <a:rPr lang="es-MX" sz="2900" dirty="0" smtClean="0"/>
              <a:t>:  es de “todos” y a la vez no es de nadie (Universalidad-especificidad).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>
            <a:normAutofit/>
          </a:bodyPr>
          <a:lstStyle/>
          <a:p>
            <a:r>
              <a:rPr lang="es-CR" dirty="0" smtClean="0"/>
              <a:t>Políticas públicas para </a:t>
            </a:r>
            <a:r>
              <a:rPr lang="es-CR" dirty="0" smtClean="0"/>
              <a:t>I-</a:t>
            </a:r>
            <a:r>
              <a:rPr lang="es-CR" dirty="0" err="1" smtClean="0"/>
              <a:t>NoD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616624"/>
          </a:xfrm>
        </p:spPr>
        <p:txBody>
          <a:bodyPr>
            <a:normAutofit/>
          </a:bodyPr>
          <a:lstStyle/>
          <a:p>
            <a:r>
              <a:rPr lang="es-CR" dirty="0" smtClean="0"/>
              <a:t>Los problemas en el cómo: </a:t>
            </a:r>
            <a:r>
              <a:rPr lang="es-CR" b="1" dirty="0" smtClean="0"/>
              <a:t>generales</a:t>
            </a:r>
          </a:p>
          <a:p>
            <a:pPr lvl="1"/>
            <a:r>
              <a:rPr lang="es-MX" sz="2900" dirty="0" smtClean="0"/>
              <a:t>Integralidad y articulación, que </a:t>
            </a:r>
            <a:r>
              <a:rPr lang="es-MX" sz="2900" dirty="0" smtClean="0"/>
              <a:t>no sea </a:t>
            </a:r>
            <a:r>
              <a:rPr lang="es-MX" sz="2900" dirty="0" smtClean="0"/>
              <a:t>vea como </a:t>
            </a:r>
            <a:r>
              <a:rPr lang="es-MX" sz="2900" dirty="0" smtClean="0"/>
              <a:t>la </a:t>
            </a:r>
            <a:r>
              <a:rPr lang="es-MX" sz="2900" dirty="0" smtClean="0"/>
              <a:t>política “de </a:t>
            </a:r>
            <a:r>
              <a:rPr lang="es-MX" sz="2900" dirty="0" smtClean="0"/>
              <a:t>las mujeres</a:t>
            </a:r>
            <a:r>
              <a:rPr lang="es-MX" sz="2900" dirty="0" smtClean="0"/>
              <a:t>”, “de los jóvenes” etc.  </a:t>
            </a:r>
          </a:p>
          <a:p>
            <a:pPr lvl="1"/>
            <a:r>
              <a:rPr lang="es-MX" sz="2900" dirty="0" smtClean="0"/>
              <a:t>Balance entre universalidad-focalización (necesidades estratégicas y necesidades básicas).</a:t>
            </a:r>
          </a:p>
          <a:p>
            <a:pPr lvl="1"/>
            <a:r>
              <a:rPr lang="es-MX" sz="2900" dirty="0" smtClean="0"/>
              <a:t>Políticas de Estado, no de gobiernos.</a:t>
            </a:r>
          </a:p>
          <a:p>
            <a:pPr lvl="1"/>
            <a:r>
              <a:rPr lang="es-MX" sz="2900" dirty="0" smtClean="0"/>
              <a:t>Asignación presupuestaria insuficiente.</a:t>
            </a:r>
          </a:p>
          <a:p>
            <a:pPr lvl="1"/>
            <a:r>
              <a:rPr lang="es-MX" sz="2900" dirty="0" smtClean="0"/>
              <a:t>Déficit de una cultura institucional de transparencia, monitoreo y evaluaci</a:t>
            </a:r>
            <a:r>
              <a:rPr lang="es-MX" sz="2900" dirty="0" smtClean="0"/>
              <a:t>ón.</a:t>
            </a:r>
            <a:endParaRPr lang="es-CR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0"/>
            <a:ext cx="7602048" cy="836712"/>
          </a:xfrm>
        </p:spPr>
        <p:txBody>
          <a:bodyPr>
            <a:normAutofit/>
          </a:bodyPr>
          <a:lstStyle/>
          <a:p>
            <a:r>
              <a:rPr lang="es-CR" dirty="0" smtClean="0"/>
              <a:t>Políticas públicas para </a:t>
            </a:r>
            <a:r>
              <a:rPr lang="es-CR" dirty="0" smtClean="0"/>
              <a:t>I-</a:t>
            </a:r>
            <a:r>
              <a:rPr lang="es-CR" dirty="0" err="1" smtClean="0"/>
              <a:t>NoD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908720"/>
            <a:ext cx="7746064" cy="5760640"/>
          </a:xfrm>
        </p:spPr>
        <p:txBody>
          <a:bodyPr>
            <a:noAutofit/>
          </a:bodyPr>
          <a:lstStyle/>
          <a:p>
            <a:pPr lvl="0"/>
            <a:r>
              <a:rPr lang="es-MX" sz="2800" dirty="0" smtClean="0"/>
              <a:t>Los problemas en el cómo: </a:t>
            </a:r>
            <a:r>
              <a:rPr lang="es-MX" sz="2800" b="1" dirty="0" smtClean="0"/>
              <a:t>institucionalidad</a:t>
            </a:r>
          </a:p>
          <a:p>
            <a:pPr lvl="1"/>
            <a:r>
              <a:rPr lang="es-MX" dirty="0" smtClean="0"/>
              <a:t>Mandatos limitados y sin fuerza ni autoridad ejecutiva para actuar.</a:t>
            </a:r>
            <a:endParaRPr lang="es-CR" dirty="0" smtClean="0"/>
          </a:p>
          <a:p>
            <a:pPr lvl="1"/>
            <a:r>
              <a:rPr lang="es-MX" dirty="0" smtClean="0"/>
              <a:t>Falta de voluntad política y de sensibilización de las autoridades, a lo que se suma el conflicto entre actores gubernamentales diversos por imponer sus agendas.</a:t>
            </a:r>
            <a:endParaRPr lang="es-CR" dirty="0" smtClean="0"/>
          </a:p>
          <a:p>
            <a:pPr lvl="1"/>
            <a:r>
              <a:rPr lang="es-MX" dirty="0" smtClean="0"/>
              <a:t>Insuficiente sensibilización/formación en las instituciones públicas para garantizar la planificación e implementación de las acciones para la igualdad en su quehacer interno y externo.</a:t>
            </a:r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0"/>
            <a:ext cx="7602048" cy="836712"/>
          </a:xfrm>
        </p:spPr>
        <p:txBody>
          <a:bodyPr>
            <a:normAutofit/>
          </a:bodyPr>
          <a:lstStyle/>
          <a:p>
            <a:r>
              <a:rPr lang="es-CR" dirty="0" smtClean="0"/>
              <a:t>Políticas públicas para </a:t>
            </a:r>
            <a:r>
              <a:rPr lang="es-CR" dirty="0" smtClean="0"/>
              <a:t>I-</a:t>
            </a:r>
            <a:r>
              <a:rPr lang="es-CR" dirty="0" err="1" smtClean="0"/>
              <a:t>NoD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908720"/>
            <a:ext cx="7962088" cy="5949280"/>
          </a:xfrm>
        </p:spPr>
        <p:txBody>
          <a:bodyPr>
            <a:noAutofit/>
          </a:bodyPr>
          <a:lstStyle/>
          <a:p>
            <a:pPr lvl="0"/>
            <a:r>
              <a:rPr lang="es-MX" sz="2900" dirty="0" smtClean="0"/>
              <a:t>Los problemas en el cómo: </a:t>
            </a:r>
            <a:r>
              <a:rPr lang="es-MX" sz="2900" b="1" dirty="0" smtClean="0"/>
              <a:t>institucionalidad</a:t>
            </a:r>
          </a:p>
          <a:p>
            <a:pPr lvl="1"/>
            <a:r>
              <a:rPr lang="es-MX" sz="2900" dirty="0" smtClean="0"/>
              <a:t>Falta de coordinación y de trabajo en equipo.</a:t>
            </a:r>
            <a:endParaRPr lang="es-CR" sz="2900" dirty="0" smtClean="0"/>
          </a:p>
          <a:p>
            <a:pPr lvl="1"/>
            <a:r>
              <a:rPr lang="es-MX" sz="2900" dirty="0" smtClean="0"/>
              <a:t>Prácticas clientelares o asistencialistas,</a:t>
            </a:r>
          </a:p>
          <a:p>
            <a:pPr lvl="1"/>
            <a:r>
              <a:rPr lang="es-MX" sz="2900" dirty="0" smtClean="0"/>
              <a:t>“Competencia” con otros programas que establecen acciones paralelas o duplicaciones de políticas (</a:t>
            </a:r>
            <a:r>
              <a:rPr lang="es-MX" sz="2900" dirty="0" err="1" smtClean="0"/>
              <a:t>p.e.</a:t>
            </a:r>
            <a:r>
              <a:rPr lang="es-MX" sz="2900" dirty="0" smtClean="0"/>
              <a:t> oficinas de las Primeras Damas). </a:t>
            </a:r>
          </a:p>
          <a:p>
            <a:pPr lvl="1"/>
            <a:r>
              <a:rPr lang="es-MX" sz="2900" dirty="0" smtClean="0"/>
              <a:t>Las políticas públicas no son solo un conjunto de disposiciones legales, administrativas y presupuestales, sino también un modo de relación entre el Estado y la ciudadanía. </a:t>
            </a:r>
            <a:endParaRPr lang="es-CR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602048" cy="792088"/>
          </a:xfrm>
        </p:spPr>
        <p:txBody>
          <a:bodyPr>
            <a:normAutofit/>
          </a:bodyPr>
          <a:lstStyle/>
          <a:p>
            <a:r>
              <a:rPr lang="es-CR" dirty="0" smtClean="0"/>
              <a:t>Políticas públicas para </a:t>
            </a:r>
            <a:r>
              <a:rPr lang="es-CR" dirty="0" smtClean="0"/>
              <a:t>I-</a:t>
            </a:r>
            <a:r>
              <a:rPr lang="es-CR" dirty="0" err="1" smtClean="0"/>
              <a:t>NoD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052736"/>
            <a:ext cx="7962088" cy="5616624"/>
          </a:xfrm>
        </p:spPr>
        <p:txBody>
          <a:bodyPr>
            <a:noAutofit/>
          </a:bodyPr>
          <a:lstStyle/>
          <a:p>
            <a:r>
              <a:rPr lang="es-MX" sz="2400" dirty="0" smtClean="0"/>
              <a:t>La </a:t>
            </a:r>
            <a:r>
              <a:rPr lang="es-MX" sz="2400" b="1" dirty="0" smtClean="0"/>
              <a:t>interculturalidad</a:t>
            </a:r>
            <a:r>
              <a:rPr lang="es-MX" sz="2400" dirty="0" smtClean="0"/>
              <a:t> en las políticas públicas o es ausente o enfrenta como paradojas</a:t>
            </a:r>
            <a:r>
              <a:rPr lang="es-MX" sz="2400" dirty="0" smtClean="0"/>
              <a:t>:</a:t>
            </a:r>
            <a:r>
              <a:rPr lang="es-MX" sz="2400" dirty="0" smtClean="0"/>
              <a:t> </a:t>
            </a:r>
            <a:endParaRPr lang="es-CR" sz="2400" dirty="0" smtClean="0"/>
          </a:p>
          <a:p>
            <a:pPr lvl="1"/>
            <a:r>
              <a:rPr lang="es-MX" sz="2400" dirty="0" smtClean="0"/>
              <a:t>su mención en el discurso oficial como “enfoque transversal” de políticas nacionales y planes sectoriales, pero que no se traduce en acciones concretas que mejoren la acción del Estado hacia los pueblos indígenas o la población </a:t>
            </a:r>
            <a:r>
              <a:rPr lang="es-MX" sz="2400" dirty="0" err="1" smtClean="0"/>
              <a:t>afrodescendiente</a:t>
            </a:r>
            <a:r>
              <a:rPr lang="es-MX" sz="2400" dirty="0" smtClean="0"/>
              <a:t>; </a:t>
            </a:r>
            <a:endParaRPr lang="es-CR" sz="2400" dirty="0" smtClean="0"/>
          </a:p>
          <a:p>
            <a:pPr lvl="1"/>
            <a:r>
              <a:rPr lang="es-MX" sz="2400" dirty="0" smtClean="0"/>
              <a:t>la definición de programas específicos puntuales o sectorizados, carentes en muchos casos de una visión integral y “desconectados” de las políticas públicas generales;</a:t>
            </a:r>
            <a:endParaRPr lang="es-CR" sz="2400" dirty="0" smtClean="0"/>
          </a:p>
          <a:p>
            <a:pPr lvl="1"/>
            <a:r>
              <a:rPr lang="es-MX" sz="2400" dirty="0" smtClean="0"/>
              <a:t>que no atiende a las especificidades de género en hombres y mujeres indígenas y </a:t>
            </a:r>
            <a:r>
              <a:rPr lang="es-MX" sz="2400" dirty="0" err="1" smtClean="0"/>
              <a:t>afrodescendientes</a:t>
            </a:r>
            <a:r>
              <a:rPr lang="es-MX" sz="2400" dirty="0" smtClean="0"/>
              <a:t>, siendo vistos como pueblos o poblaciones “homogéneos”.</a:t>
            </a:r>
            <a:endParaRPr lang="es-CR" sz="2400" dirty="0" smtClean="0"/>
          </a:p>
          <a:p>
            <a:pPr lvl="0"/>
            <a:endParaRPr lang="es-CR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4453</TotalTime>
  <Words>685</Words>
  <Application>Microsoft Office PowerPoint</Application>
  <PresentationFormat>Carta (216 x 279 mm)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Solsticio</vt:lpstr>
      <vt:lpstr> </vt:lpstr>
      <vt:lpstr>Derechos humanos, igualdad y no discriminación</vt:lpstr>
      <vt:lpstr>Puntos de partida</vt:lpstr>
      <vt:lpstr>Políticas públicas para I-NoD</vt:lpstr>
      <vt:lpstr>Políticas públicas para I-NoD</vt:lpstr>
      <vt:lpstr>Políticas públicas para I-NoD</vt:lpstr>
      <vt:lpstr>Políticas públicas para I-NoD</vt:lpstr>
      <vt:lpstr>Políticas públicas para I-NoD</vt:lpstr>
      <vt:lpstr>Políticas públicas para I-NoD</vt:lpstr>
      <vt:lpstr>Acciones integrales para la igualdad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Congreso Internacional Universitario “Género, feminismos y diversidades”</dc:title>
  <dc:creator>Isabel</dc:creator>
  <cp:lastModifiedBy>Isabel</cp:lastModifiedBy>
  <cp:revision>247</cp:revision>
  <dcterms:created xsi:type="dcterms:W3CDTF">2011-06-20T02:59:55Z</dcterms:created>
  <dcterms:modified xsi:type="dcterms:W3CDTF">2014-09-30T16:00:25Z</dcterms:modified>
</cp:coreProperties>
</file>